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06"/>
  </p:notesMasterIdLst>
  <p:handoutMasterIdLst>
    <p:handoutMasterId r:id="rId107"/>
  </p:handoutMasterIdLst>
  <p:sldIdLst>
    <p:sldId id="267" r:id="rId3"/>
    <p:sldId id="270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4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1476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16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6" y="2910537"/>
            <a:ext cx="4666167" cy="195863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6000" dirty="0" err="1" smtClean="0">
                <a:solidFill>
                  <a:schemeClr val="tx1">
                    <a:lumMod val="50000"/>
                  </a:schemeClr>
                </a:solidFill>
              </a:rPr>
              <a:t>딥러닝과</a:t>
            </a:r>
            <a:endParaRPr lang="ko-KR" altLang="en-US" sz="6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6000" dirty="0" err="1" smtClean="0">
                <a:solidFill>
                  <a:schemeClr val="tx1">
                    <a:lumMod val="50000"/>
                  </a:schemeClr>
                </a:solidFill>
              </a:rPr>
              <a:t>OpenCV</a:t>
            </a:r>
            <a:endParaRPr lang="en-US" altLang="ko-KR" sz="6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 빨간색 삼각형 점의 좌표를 입력하면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 사각형 점의 좌표를 입력하면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두 점들의 분포를 가르는 보라색 직선의 방정식은                           으로 표현됨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817" y="2554023"/>
            <a:ext cx="15748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539510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16-3 </a:t>
            </a:r>
            <a:r>
              <a:rPr lang="ko-KR" altLang="en-US" sz="1600" b="1" dirty="0" err="1" smtClean="0"/>
              <a:t>퍼셉트론에</a:t>
            </a:r>
            <a:r>
              <a:rPr lang="ko-KR" altLang="en-US" sz="1600" b="1" dirty="0" smtClean="0"/>
              <a:t> 의한 점들의 분류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03" y="3429000"/>
            <a:ext cx="334010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16004"/>
            <a:ext cx="8260676" cy="240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724" y="4350712"/>
            <a:ext cx="8346401" cy="168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31644" cy="1706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2" y="3582147"/>
            <a:ext cx="7218670" cy="1114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dnnface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실행하여 얼굴을 검출한 결과 화면의 예를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얼굴 영역을 정확하게 검출하여 녹색 사각형을 그리고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 사각형 위에 얼굴 검출 신뢰도가 함께 출력된 것을 볼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캐스케이드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 기반의 얼굴 검출 방법은 정면 얼굴이 아니면 얼굴 검출에 실패하는 경우가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기반의 얼굴 검출은 얼굴 일부가 가려지거나 얼굴 옆모습이 입력으로 들어가도 안정적으로 얼굴 영역을 검출하는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얼굴 검출 속도도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캐스케이드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 기반의 방법보다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기반의 얼굴 검출이 더 빠르게 동작함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16-15 SSD </a:t>
            </a:r>
            <a:r>
              <a:rPr lang="ko-KR" altLang="en-US" sz="1600" b="1" dirty="0" smtClean="0"/>
              <a:t>얼굴 검출 예제 프로그램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276860"/>
            <a:ext cx="8193600" cy="3218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데이터를 두 개의 클래스로 선형 분류하는 용도로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좀 더 복잡한 형태로 분포되어 있는 데이터 집합에 대해서는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개수를 늘림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입력과 출력 사이에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(hidden layer)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추가하는 형태로 구조를 발전시켜 해결할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10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16-4 </a:t>
            </a:r>
            <a:r>
              <a:rPr lang="ko-KR" altLang="en-US" sz="1600" b="1" dirty="0" smtClean="0"/>
              <a:t>다층 </a:t>
            </a:r>
            <a:r>
              <a:rPr lang="ko-KR" altLang="en-US" sz="1600" b="1" dirty="0" err="1" smtClean="0"/>
              <a:t>퍼셉트론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544214"/>
            <a:ext cx="4889283" cy="3011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신경망이 주어진 문제를 제대로 해결하려면 신경망 구조가 문제에 적합해야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에지에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적절한 가중치가 부여되어야 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에지의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가중치와 편향 값은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(gradient descent),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(error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backpropagation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알고리즘에 의해 자동으로 결정할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신경망에서 학습이란 결국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적절한 에지 가중치와 편향 값을 구하는 과정이라고 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년대 초반까지 크게 발전하지 못함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이유는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많아질수록 학습 시간이 너무 오래 걸림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학습도 제대로 되지 않는 문제가 해결되지 않았기 때문임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그러다가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년대 후반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2010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초반부터 신경망은 심층 신경망 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딥러닝이라는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새로운 이름으로 크게 발전하기 시작함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년대에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크게 발전한 이유는 크게 세 가지를 들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알고리즘이 개선되면서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많아져도 학습이 제대로 이루어지게 되었다는 점임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번째는 하드웨어의 발전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GPU(Graphics Processing Unit)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성능 향상과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활용한 학습 방법으로 인해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시간이 크게 단축되었기 때문임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번째 이유는 인터넷의 발전에 따른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빅데이터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활용이 용이해졌다는 점임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컴퓨터 비전 분야에서는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Pascal VOC1, ImageNet2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잘 다듬어진 영상 데이터를 활용할 수 있었다는 점이 큰 장점으로 작용함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대용량 영상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이용한 영상 인식 대회 등을 통해 알고리즘 경쟁과 공유가 활발하게 이루어졌다는 점도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발전에 긍정적인 영향을 끼침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구조 중에서 특히 영상을 입력으로 사용하는 영상 인식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검출 등의 분야에서는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(CNN,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Convolutional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Neural Network)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구조가 널리 사용되고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구조는 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영상에서 특징을 추출하는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(convolution)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추출된 특징을 분류하는 완전 연결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(FC, Fully Connected)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컨볼루션은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지역적인 특징을 추출하는 역할을 담당함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(pooling)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비선형 다운샘플링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(down sampling)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수행하여 데이터양을 줄이고 일부 특징을 강조하는 역할을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고전적인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비슷한 구조로서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앞에서 추출된 특징을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여러 개 연결하고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맨 뒤에 완전 연결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연결하는 형태로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네트워크를 구성함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16-5 </a:t>
            </a:r>
            <a:r>
              <a:rPr lang="ko-KR" altLang="en-US" sz="1600" b="1" dirty="0" smtClean="0"/>
              <a:t>일반적인 </a:t>
            </a:r>
            <a:r>
              <a:rPr lang="en-US" altLang="ko-KR" sz="1600" b="1" dirty="0" smtClean="0"/>
              <a:t>CNN </a:t>
            </a:r>
            <a:r>
              <a:rPr lang="ko-KR" altLang="en-US" sz="1600" b="1" dirty="0" smtClean="0"/>
              <a:t>네트워크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8247303" cy="357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 비전 분야에서 사용되는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대부분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구조를 기본으로 사용하면서 인식의 정확도를 높이거나 연산 속도를 빠르게 하는 등의 목적에 맞게 변형된 형태임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컨볼루션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단계에서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1×1, 3×3, 5×5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다양한 크기로 구성하기도 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연결 방식도 새롭게 설계하여 효과적인 성능을 얻기도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이미 만들어진 네트워크에서 순방향 실행을 위한 용도로 설계됨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학습은 기존의 유명한 카페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Caffe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프레임워크에서 진행함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학습된 모델을 불러와서 실행할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사용하는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프레임워크가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언어를 사용하고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환경에서도 동작할 수 있기 때문에 프로그램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이식성이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높다는 장점이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3.1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서는 추가 모듈 형태로 지원되었고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3.3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버전부터 기본 모듈에 포함됨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지원하는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프레임워크는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카페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토치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등의 프레임워크에서 학습된 모델과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ONNX(Open Neural Network Exchange)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형식으로 저장된 모델을 불러와 실행할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59817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딥러닝과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en-US" altLang="ko-KR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OpenCV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딥러닝과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DNN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모듈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딥러닝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학습과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실행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16.3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와 딥러닝 활용</a:t>
            </a: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이미 널리 사용되고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네트워크 구성을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최근에 새롭게 개발되고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네트워크도 지속적으로 추가 지원하고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인식과 관련된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GoogLeNet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VGG,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SqueezeNet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DenseNet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ShuffleNet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MobileNet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Darknet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네트워크가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동작됨이 확인됨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검출과 관련해서 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VGG-SSD,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MobileNet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-SSD, Faster-RCNN, R-FCN,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face detector, Mask-RCNN, EAST, YOLOv2, tiny YOLO, YOLOv3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모델을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이외에도 사람의 포즈를 인식하는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OpenPose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흑백 영상에 자동으로 색상을 입히는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Colorization,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사람 얼굴 인식을 위한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OpenFace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모델도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네트워크는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표현함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 포함되어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네임스페이스 안에 정의되어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구성된 네트워크 구조를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네트워크에서 특정 입력에 대한 순방향 실행을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198572"/>
            <a:ext cx="8102143" cy="2584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73611"/>
            <a:ext cx="8186182" cy="3265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1906329"/>
            <a:ext cx="8389720" cy="2847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객체는 보통 사용자가 직접 생성하지 않으며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함수를 이용하여 생성함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미리 학습된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모델과 네트워크 구성 파일을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3025751"/>
            <a:ext cx="8044536" cy="226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 네트워크 훈련 가중치와 네트워크 구조가 함께 저장되어 있다면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config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인자를 생략할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framework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모델 파일 생성 시 사용된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프레임워크 이름을 지정함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config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이름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확장자를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통해 프레임워크 구분이 가능한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framework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인자를 생략할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config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 지정할 수 있는 파일 이름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확장자와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framework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지정 가능한 프레임워크 이름을 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정리함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16-1 </a:t>
            </a:r>
            <a:r>
              <a:rPr lang="ko-KR" altLang="en-US" sz="1600" b="1" dirty="0" err="1" smtClean="0"/>
              <a:t>딥러닝</a:t>
            </a:r>
            <a:r>
              <a:rPr lang="ko-KR" altLang="en-US" sz="1600" b="1" dirty="0" smtClean="0"/>
              <a:t> 프레임워크에 따른 </a:t>
            </a:r>
            <a:r>
              <a:rPr lang="en-US" altLang="ko-KR" sz="1600" b="1" dirty="0" smtClean="0"/>
              <a:t>model </a:t>
            </a:r>
            <a:r>
              <a:rPr lang="ko-KR" altLang="en-US" sz="1600" b="1" dirty="0" smtClean="0"/>
              <a:t>및 </a:t>
            </a:r>
            <a:r>
              <a:rPr lang="en-US" altLang="ko-KR" sz="1600" b="1" dirty="0" err="1" smtClean="0"/>
              <a:t>config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파일 </a:t>
            </a:r>
            <a:r>
              <a:rPr lang="ko-KR" altLang="en-US" sz="1600" b="1" dirty="0" err="1" smtClean="0"/>
              <a:t>확장자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744" y="2276860"/>
            <a:ext cx="6907213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전달된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framework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config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이름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확장자를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분석하여 내부에서 해당 프레임워크에 맞는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readNetFromXXX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형태의 함수를 다시 호출함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확장자가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caffemodel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readNetFromCaffe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확장자가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readNetFromTensorflow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다시 호출하여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readNetFromTorch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readNetFromDarknet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readNetFromModelOptimizer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readNetFromONNX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제공되고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readNetFromXXX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형태의 함수를 사용자가 직접 호출하여 사용할 수도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버전부터는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대표 함수를 사용하는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Net::empty()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정상적으로 생성되었는지 확인하는 것이 좋음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Net::empty()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반환하면 예외 처리 코드를 추가함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일단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정상적으로 생성되었다면 이제 생성된 네트워크에 새로운 데이터를 입력하여 그 결과를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객체로 표현되는 네트워크 입력으로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영상을 그대로 입력하는 것이 아니라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(blob)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형식으로 변경해야 함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763082"/>
            <a:ext cx="8073111" cy="95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블롭이란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등의 데이터를 포함할 수 있는 다차원 데이터 표현 방식임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블롭은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행렬로 표현됨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각 차원은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NCHW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영상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채널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영상의 세로와 가로 크기를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blobFromImage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영상으로부터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3546160"/>
            <a:ext cx="8044536" cy="2014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16.1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딥러닝과</a:t>
            </a:r>
            <a:r>
              <a:rPr lang="ko-KR" altLang="en-US" sz="2600" dirty="0" smtClean="0">
                <a:solidFill>
                  <a:schemeClr val="accent5"/>
                </a:solidFill>
              </a:rPr>
              <a:t>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r>
              <a:rPr lang="en-US" altLang="ko-KR" sz="2600" dirty="0" smtClean="0">
                <a:solidFill>
                  <a:schemeClr val="accent5"/>
                </a:solidFill>
              </a:rPr>
              <a:t> DNN </a:t>
            </a:r>
            <a:r>
              <a:rPr lang="ko-KR" altLang="en-US" sz="2600" dirty="0" smtClean="0">
                <a:solidFill>
                  <a:schemeClr val="accent5"/>
                </a:solidFill>
              </a:rPr>
              <a:t>모듈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158" y="1885950"/>
            <a:ext cx="8289188" cy="308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blobFromImage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생성한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setInput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네트워크 입력으로 설정함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449681"/>
            <a:ext cx="8130718" cy="2584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setInput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인자에도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blobFromImage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scalefactor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인자가 있어서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추가적인 픽셀 값을 조정할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결국 네트워크에 입력되는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같은 형태로 설정됨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 입력을 설정한 후에는 네트워크를 순방향으로 실행하여 결과를 예측할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네트워크를 실행할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Net::forward()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Net::forward()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순방향으로 네트워크를 실행한다는 의미이며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추론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(inference)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37716"/>
            <a:ext cx="56515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3" y="4330434"/>
            <a:ext cx="8044536" cy="123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16.2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딥러닝</a:t>
            </a:r>
            <a:r>
              <a:rPr lang="ko-KR" altLang="en-US" sz="2600" dirty="0" smtClean="0">
                <a:solidFill>
                  <a:schemeClr val="accent5"/>
                </a:solidFill>
              </a:rPr>
              <a:t> 학습과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r>
              <a:rPr lang="en-US" altLang="ko-KR" sz="2600" dirty="0" smtClean="0">
                <a:solidFill>
                  <a:schemeClr val="accent5"/>
                </a:solidFill>
              </a:rPr>
              <a:t>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실행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필기체 숫자 영상 인식을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통해 학습할 것이며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학습에 사용할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구조는 간단한 형태의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학습을 위한 프레임워크로는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것임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프레임워크가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(python)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언어를 주력으로 사용함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마찬가지로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주력으로 사용하며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위해 먼저 파이썬 프로그램을 설치해야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3.7.2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 설치 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https://www.python.org/downloads/release/python-372/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사이트에서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브라우저를 이용하여 이 웹 사이트에 접속한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‘Windows x86-64 executable installer’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항목을 찾아 설치 프로그램을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3.7.2 64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버전 설치 파일은 다음 주소를 통해서도 곧바로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601821"/>
            <a:ext cx="7027838" cy="448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3.7.2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실행 파일 이름은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python-3.7.2-amd64.exe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파일을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화면이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하단의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Add Python 3.7 to PATH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항목을 선택함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화면 가운데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Install Now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클릭하여 설치를 진행함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16-6 </a:t>
            </a:r>
            <a:r>
              <a:rPr lang="ko-KR" altLang="en-US" sz="1600" b="1" dirty="0" err="1" smtClean="0"/>
              <a:t>파이썬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3.7.2 </a:t>
            </a:r>
            <a:r>
              <a:rPr lang="ko-KR" altLang="en-US" sz="1600" b="1" dirty="0" smtClean="0"/>
              <a:t>설치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62611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설치가 완료되었으면 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프로그램에서 제공하는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명령을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파이썬에서 사용하는 패키지 설치 및 관리 프로그램 이름임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시작 메뉴에서 명령 프롬프트를 선택하여 실행한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나타난 콘솔 창에 다음 명령을 입력함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명령을 입력하면 인터넷에서 최신 버전의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패키지를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명령을 실행하면 텐서플로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1.13.1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버전이 설치됨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371393"/>
            <a:ext cx="8115973" cy="606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분야에서는 필기체 숫자 인식 훈련을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주로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뉴욕 대학교 얀 르쿤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Yann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LeCun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교수가 우편 번호 등의 필기체 숫자 인식을 위해 사용했던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개의 훈련용 영상과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개의 테스트 영상으로 구성되어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숫자 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크기로 구성되어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 값으로 정규화되어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일부를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형식으로 변환하여 나타낸 결과임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(deep learning)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년대부터 사용되고 있는 심층 신경망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(deep neural network)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또 다른 이름임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(neural network)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인공 신경망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(artificial neural network)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불림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사람의 뇌 신경 세포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(neuron)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일어나는 반응을 모델링하여 만들어진 고전적인 머신 러닝 알고리즘임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딥러닝이란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여러 계층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(layer)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쌓아서 만든 머신 러닝 알고리즘 일종임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 비전 분야에서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기술이 크게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주목받고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이유는 객체 인식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얼굴 인식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검출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분할 등의 다양한 영역에서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적용된 기술이 기존의 컴퓨터 비전 기반 기술보다 월등한 성능을 보여 주고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16-7 MNIST </a:t>
            </a:r>
            <a:r>
              <a:rPr lang="ko-KR" altLang="en-US" sz="1600" b="1" dirty="0" smtClean="0"/>
              <a:t>숫자 영상의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7880" y="2276860"/>
            <a:ext cx="6044383" cy="43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프레임워크에서도 예제로 널리 사용하고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쉽게 불러올 수 있는 인터페이스를 제공함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필기체 숫자 인식 학습을 수행하는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소스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083358"/>
            <a:ext cx="8090501" cy="276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060193" cy="3821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396" y="1873611"/>
            <a:ext cx="831295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294" y="1873611"/>
            <a:ext cx="8222838" cy="4459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1133"/>
            <a:ext cx="8001162" cy="4495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13713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단순히 이 네트워크에서 입력 데이터로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사용하였기 때문에 각각의 필기체 숫자가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행렬로 구성되어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행렬 원소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 값으로 정규화되어 있다는 점을 기억하기 바람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출력은 열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까지의 숫자 값에 대한 확률이라는 점도 기억함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학습된 결과와 네트워크 구성 정보는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mnist_cnn.pb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하나에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mnist_cnn.py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소스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python.exe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이용하여 실행할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명령 프롬프트 콘솔 창에서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mnist_cnn.py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코드가 있는 폴더로 이동한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명령어를 입력함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명령을 수행하면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mnist_cnn.py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 적힌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코드가 실행되면서 필기체 숫자 인식을 위한 학습을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작업은 꽤 오랜 시간이 소요되며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수십 분의 시간이 소요될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989" y="3025751"/>
            <a:ext cx="8102143" cy="636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명령을 실행하여 모든 학습이 완료된 상태의 콘솔 창 화면을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작업이 완전히 종료되면 프로그램 실행 폴더에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mnist_cnn.pb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파일에 네트워크 구조와 학습된 모든 가중치 값이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91053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16-8 mnist_cnn.py </a:t>
            </a:r>
            <a:r>
              <a:rPr lang="ko-KR" altLang="en-US" sz="1600" b="1" dirty="0" smtClean="0"/>
              <a:t>필기체 숫자 학습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256179"/>
            <a:ext cx="787241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기존의 머신 러닝 학습에서는 영상으로부터 인식에 적합한 특징을 사람이 추출하여 머신 러닝 알고리즘 입력으로 전달함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알고리즘이 특징 벡터 공간에서 여러 클래스 영상을 상호 구분하기에 적합한 규칙을 찾아냄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사람이 영상에서 추출한 특징이 영상 인식에 적합하지 않다면 어떤 머신 러닝 알고리즘을 사용한다고 하더라도 좋은 인식 성능을 나타내기 어려움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최근의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특징 추출과 학습을 모두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알아서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영상을 분류하기 위해 적합한 특징을 찾는 것과 이 특징을 잘 구분하는 규칙까지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한꺼번에 찾아낼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필기체 숫자 인식 학습하기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16-8 mnist_cnn.py </a:t>
            </a:r>
            <a:r>
              <a:rPr lang="ko-KR" altLang="en-US" sz="1600" b="1" dirty="0" smtClean="0"/>
              <a:t>필기체 숫자 학습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642" y="2248092"/>
            <a:ext cx="7770813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사용함에 있어 가장 중요한 작업은 네트워크를 생성하는 일임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네트워크는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객체로 표현되며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객체는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생성할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mnist_cnn.pb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모델 파일을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생성하는 예제 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소스 코드에서 사용한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mnist_cnn.pb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프로그램 실행 폴더에 함께 있어야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사용한 후에는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Net::empty()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반환된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정상적으로 생성되었는지를 확인하는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4183" y="3083358"/>
            <a:ext cx="3883459" cy="36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네트워크를 생성한 후에는 네트워크에 입력으로 전달할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작업은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blobFromImage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수행할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하나의 필기체 숫자가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 형식임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원소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 값으로 구성됨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mnist_cnn.pb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파일로부터 생성한 네트워크에 새로운 입력 데이터를 전달할 때에도 이와 같은 형식에 맞게 변환해야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각 픽셀에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1/255.f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곱하고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28×28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변환하여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blob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생성하는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392990"/>
            <a:ext cx="5513363" cy="303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만든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blob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1×1×28×28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객체를 그대로 네트워크 입력으로 설정하고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순방향으로 실행하면 예측 결과 행렬을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코드에 의해 반환되는 행렬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prob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10×1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prob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각 행의 원소는 입력 영상이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숫자일 확률을 나타냄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prob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최댓값 위치 행 번호가 입력 필기체 숫자 인식 결과이고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해당 위치의 원소 값은 확률을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30208"/>
            <a:ext cx="2727758" cy="58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dnnmnist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학습시킨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mnist_cnn.pb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불러와서 네트워크를 생성함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마우스로 그린 필기체 숫자 영상을 네트워크 입력으로 전달하여 그 결과를 예측함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989" y="2795323"/>
            <a:ext cx="8159750" cy="280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48834" cy="4125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16004"/>
            <a:ext cx="8217357" cy="441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45932" cy="3630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2849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931218"/>
            <a:ext cx="8188325" cy="2872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16-1 </a:t>
            </a:r>
            <a:r>
              <a:rPr lang="ko-KR" altLang="en-US" sz="1600" b="1" dirty="0" smtClean="0"/>
              <a:t>전통적인 머신 러닝과 </a:t>
            </a:r>
            <a:r>
              <a:rPr lang="ko-KR" altLang="en-US" sz="1600" b="1" dirty="0" err="1" smtClean="0"/>
              <a:t>딥러닝</a:t>
            </a:r>
            <a:r>
              <a:rPr lang="ko-KR" altLang="en-US" sz="1600" b="1" dirty="0" smtClean="0"/>
              <a:t> 학습 과정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7567613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6558"/>
            <a:ext cx="8266113" cy="270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프로그램이 처음 실행되면 검은색으로 초기화된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화면에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위에서 마우스 왼쪽 버튼을 눌러서 숫자를 그린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Space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누르면 콘솔 창에 인식 결과가 출력됨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svmdigits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프로그램과 달리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dnnmnist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프로그램은 각 숫자에 대한 인식 확률도 함께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학습된 모델 불러와서 실행하기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16-9 </a:t>
            </a:r>
            <a:r>
              <a:rPr lang="en-US" altLang="ko-KR" sz="1600" b="1" dirty="0" err="1" smtClean="0"/>
              <a:t>dnnmnist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프로그램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334467"/>
            <a:ext cx="62865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16.3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r>
              <a:rPr lang="ko-KR" altLang="en-US" sz="2600" dirty="0" smtClean="0">
                <a:solidFill>
                  <a:schemeClr val="accent5"/>
                </a:solidFill>
              </a:rPr>
              <a:t>와 딥러닝 활용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컴퓨터 비전 분야에서 크게 발전할 수 있었던 이유 중에는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ILSVRC(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ImageNet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Large Scale Visual Recognition Competition)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대회의 영향도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ILSVRC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 인식과 객체 검출 등의 성능을 겨루는 일종의 알고리즘 경진 대회로서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년부터 매년 개최되고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ILSVRC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ImageNet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대규모 영상 데이터베이스를 이용함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영상 인식 분야에서는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카테고리로 분류된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개 이상의 영상을 사용하여 성능을 비교함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대회에서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알렉스넷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딥러닝 알고리즘이 기존 컴퓨터 비전 및 머신 러닝 기반의 알고리즘보다 월등히 높은 성능을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 비전 분야에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열풍이 시작됨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[Krizhevsky12]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구글넷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GoogLeNet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이름에서 알 수 있듯이 구글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(Google)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발표한 네트워크 구조임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ILSVRC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인식 분야에서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위를 차지함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[Szegedy15]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구글넷은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동시대에 발표되었던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네트워크 구조 중에서 가장 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사용한 형태임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매우 깊게 설계하였지만 완전 연결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없는 구조를 통해 기존의 다른 네트워크보다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수가 훨씬 적은 것이 특징임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구글넷은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특히 다양한 크기의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한꺼번에 사용하여 영상에서 큰 특징과 작은 특징을 모두 추출할 수 있도록 설계됨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16-10 </a:t>
            </a:r>
            <a:r>
              <a:rPr lang="ko-KR" altLang="en-US" sz="1600" b="1" dirty="0" err="1" smtClean="0"/>
              <a:t>구글넷</a:t>
            </a:r>
            <a:r>
              <a:rPr lang="ko-KR" altLang="en-US" sz="1600" b="1" dirty="0" smtClean="0"/>
              <a:t> 네트워크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372" y="2276860"/>
            <a:ext cx="8286808" cy="1891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구글넷 인식 기능을 사용하려면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프레임워크를 이용하여 미리 훈련된 모델 파일과 구성 파일이 필요함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카페는 미리 학습된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 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(model zoo)8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운영하고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카페 프레임워크를 이용하여 학습된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구글넷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 파일은 다음 링크에서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카페에서 훈련된 네트워크 구조를 표현한 구성 파일은 모델 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페이지에서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260" y="3371393"/>
            <a:ext cx="6300090" cy="35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1" y="4350712"/>
            <a:ext cx="7685520" cy="63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구글넷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인식 기능을 제대로 구현하려면 모델 파일과 구성 파일 외에 인식된 영상 클래스 이름이 적힌 텍스트 파일이 추가로 필요함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ILSVRC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대회에서 사용된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영상 클래스 이름이 적혀 있는 텍스트 파일이 필요하며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파일은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설치할 때 함께 제공됨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텍스트 파일 이름은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classification_classes_ILSVRC2012.txt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파일은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&lt;OPENCVSRC&gt;\samples\data\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\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폴더에서 찾을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파일에는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영상 클래스 이름이 한 줄씩 적혀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구글넷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프로그램을 만들기 위해 필요한 세 파일을 정리하면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408319"/>
            <a:ext cx="5370945" cy="1131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이 파일을 이용하여 영상을 인식하는 예제 프로그램 작성 방법에 대해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생성하는 소스 코드를 살펴보자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인자로 모델 파일 이름과 구성 파일 이름을 순서대로 전달하면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 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객체가 생성됨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bvlc_googlenet.caffemodel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deploy.prototxt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프로그램 실행 폴더에 함께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71393"/>
            <a:ext cx="6742113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신경망의 가장 기초적인 형태는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년대에 개발된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perceptron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구조는 기본적으로 다수의 입력으로부터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가중합을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이용하여 하나의 출력을 만들어 내는 구조임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원으로 표현된 것을 노드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(node)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정점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(vertex)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사이에 연결된 선을 에지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(edge)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간선이라고 부름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왼쪽에서   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표기된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표기된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이루어진 계층을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(input layer)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이루어진 계층을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(output layer)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에지는 가중치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(weight)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가지며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두 개의 에지에 각각    과      의 가중치가 지정되어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183" y="3544214"/>
            <a:ext cx="1905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25" y="3544214"/>
            <a:ext cx="1905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70814" y="4886325"/>
            <a:ext cx="292662" cy="23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67565" y="4886325"/>
            <a:ext cx="233086" cy="22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클래스 이름이 적혀 있는 텍스트 파일로부터 각 클래스 이름을 불러와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vector&lt;String&gt;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변수에 저장하는 코드를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54610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4293105"/>
            <a:ext cx="32385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소스 코드에서는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ifstream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classification_classes_ILSVRC2012.txt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텍스트 파일을 열어서 한 줄씩 읽음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줄에 적혀 있는 문자열을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classNames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문자열 벡터에 추가함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코드가 실행되면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classNames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벡터에는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문자열이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사용할 네트워크와 클래스 문자열 정보를 제대로 불러왔으면 이제 네트워크에 영상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전달하여 추론하는 코드를 알아보자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테스트로 사용할 입력 영상은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불러옴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불러온 영상을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blobFromImage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카페에서 학습된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구글넷은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224×224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영상을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영상에서 평균값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Scalar(104, 117, 123)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빼서 학습시킴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blobFromImage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인자는 다음과 같이 구성해야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120284"/>
            <a:ext cx="7847013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 lnSpcReduction="10000"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 의해 만들어지는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inputBlob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1×3×224×224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형태를 갖는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행렬을 앞서 생성한 네트워크에 입력으로 전달하고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순방향으로 실행하여 그 결과를 받아 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구글넷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네트워크의 경우 최종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레이어는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출력은 해당 번호 영상 클래스에 대한 확률을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net.forward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코드가 반환하는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prob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1×1000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prob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 행렬이고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열에는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클래스에 대한 확률이 저장됨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prob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최대 확률을 갖는 열 번호가 입력 영상에 해당하는 클래스 번호라고 판단할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prob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최대 확률 위치는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minMaxLoc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쉽게 알아낼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최대 확률에 해당하는 클래스 이름을 알고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classNames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벡터에서 해당 문자열을 추출할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622502"/>
            <a:ext cx="27305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classify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소스 코드는 영상에 포함된 주된 객체를 판단함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해당 객체 이름과 판단 확률을 영상 위에 문자열로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507288"/>
            <a:ext cx="8187868" cy="372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8182243" cy="4206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55753"/>
            <a:ext cx="8117344" cy="47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1873611"/>
            <a:ext cx="8194230" cy="3745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284957" cy="435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440" y="1873611"/>
            <a:ext cx="8404906" cy="238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456" y="4293105"/>
            <a:ext cx="8318283" cy="173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 수식에 의해 결정됨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편향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(bias)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 결정에 영향을 줄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34163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539510" y="354421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16-2 </a:t>
            </a:r>
            <a:r>
              <a:rPr lang="ko-KR" altLang="en-US" sz="1600" b="1" dirty="0" smtClean="0"/>
              <a:t>기본적인 </a:t>
            </a:r>
            <a:r>
              <a:rPr lang="ko-KR" altLang="en-US" sz="1600" b="1" dirty="0" err="1" smtClean="0"/>
              <a:t>퍼셉트론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3879585"/>
            <a:ext cx="2730500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289251" cy="176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명령행 인자를 지정하지 않고 프로그램을 실행한 결과이며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space_shuttle.jpg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우주 왕복선 사진을 인식한 결과임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 상단에 객체의 이름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space shuttle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확률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99.99%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문자열이 출력되어 있는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08335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16-11 </a:t>
            </a:r>
            <a:r>
              <a:rPr lang="ko-KR" altLang="en-US" sz="1600" b="1" dirty="0" err="1" smtClean="0"/>
              <a:t>구글넷</a:t>
            </a:r>
            <a:r>
              <a:rPr lang="ko-KR" altLang="en-US" sz="1600" b="1" dirty="0" smtClean="0"/>
              <a:t> 영상 인식 예제 프로그램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436912"/>
            <a:ext cx="2889490" cy="3112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classify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소스 코드는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명령행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인자를 지원함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영상 파일에 대해 분류를 수행하려면 콘솔 명령 창에서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classify.exe &lt;filename&gt;”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입력하여 프로그램을 실행할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탐색기에서 영상 파일을 드래그하여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classify.exe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위로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드래그앤드롭을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하여 실행할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인터넷에서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몇몇 영상 파일에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classify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프로그램으로 인식한 결과를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16-12 </a:t>
            </a:r>
            <a:r>
              <a:rPr lang="ko-KR" altLang="en-US" sz="1600" b="1" dirty="0" smtClean="0"/>
              <a:t>다양한 영상에 대한 </a:t>
            </a:r>
            <a:r>
              <a:rPr lang="ko-KR" altLang="en-US" sz="1600" b="1" dirty="0" err="1" smtClean="0"/>
              <a:t>구글넷</a:t>
            </a:r>
            <a:r>
              <a:rPr lang="ko-KR" altLang="en-US" sz="1600" b="1" dirty="0" smtClean="0"/>
              <a:t> 영상 인식 예제 프로그램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161646"/>
            <a:ext cx="7851455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와 딥러닝 활용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16-12 </a:t>
            </a:r>
            <a:r>
              <a:rPr lang="ko-KR" altLang="en-US" sz="1600" b="1" dirty="0" smtClean="0"/>
              <a:t>다양한 영상에 대한 </a:t>
            </a:r>
            <a:r>
              <a:rPr lang="ko-KR" altLang="en-US" sz="1600" b="1" dirty="0" err="1" smtClean="0"/>
              <a:t>구글넷</a:t>
            </a:r>
            <a:r>
              <a:rPr lang="ko-KR" altLang="en-US" sz="1600" b="1" dirty="0" smtClean="0"/>
              <a:t> 영상 인식 예제 프로그램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8226685" cy="3895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설치하면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&lt;OPENCV-SRC&gt;/samples/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face_detector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얼굴 검출을 위한 파일이 함께 설치됨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폴더에는 얼굴 검출에서 사용된 네트워크 정보가 담겨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deploy.prototxt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opencv_face_detector.pbtxt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훈련된 학습 모델을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스크립트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download_weights.py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들어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얼굴 검출을 위한 용도로 훈련된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모델을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설명함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시작 메뉴에서 명령 프롬프트를 선택하여 실행함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나타난 콘솔 창에서 다음 명령을 입력하여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download_weights.py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있는 위치로 이동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4581140"/>
            <a:ext cx="7844968" cy="6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다른 위치에 설치하였다면 해당 위치에 맞게 폴더 위치를 이동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위치가 정상적으로 이동되었다면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다음 명령을 입력하여 훈련 모델 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795323"/>
            <a:ext cx="8116430" cy="63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download_weights.py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인터넷에서 얼굴 검출을 위해 미리 훈련된 학습 모델 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모델 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과정을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download_weights.py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res10_300x300_ssd_iter_140000_fp16.caffemodel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opencv_face_detector_uint8.pb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두 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res10_300x300_ssd_iter_140000_fp16.caffemodel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Caffe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프레임워크에서 훈련된 파일임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opencv_face_detector_uint8.pb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훈련된 파일임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학습 모델은 비슷한 성능으로 동작하고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어느 것을 사용해도 무방함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16-13 </a:t>
            </a:r>
            <a:r>
              <a:rPr lang="ko-KR" altLang="en-US" sz="1600" b="1" dirty="0" smtClean="0"/>
              <a:t>얼굴 검출용 학습 데이터 </a:t>
            </a:r>
            <a:r>
              <a:rPr lang="ko-KR" altLang="en-US" sz="1600" b="1" dirty="0" err="1" smtClean="0"/>
              <a:t>내려받기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879" y="2224953"/>
            <a:ext cx="812482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모델 파일은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발표된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SSD(Single Shot Detector)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이용하여 학습된 파일임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[Liu16]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영상에서 특정 객체의 클래스와 위치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정보를 실시간으로 추출할 수 있는 객체 검출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원래 다수의 클래스 객체를 검출할 수 있지만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얼굴 검출은 오직 얼굴 객체의 위치와 크기를 알아내도록 훈련된 학습 모델을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딥러닝과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DNN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신경망과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딥러닝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평면상에 두 개의 클래스로 나눠진 점들의 분포를 보여 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 삼각형 점들과 파란색 사각형 점을 분류하기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가중치는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편향은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출력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같이 결정됨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078" y="2504642"/>
            <a:ext cx="1079672" cy="290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3854" y="2507288"/>
            <a:ext cx="899858" cy="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3140965"/>
            <a:ext cx="31750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 구조를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구조에서 입력은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300×300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영상을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Scalar(104, 117, 123)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이용하여 정규화한 후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 SSD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네트워크의 출력은 추출된 객체의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ID,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신뢰도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사각형 위치 등의 정보를 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320145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16-14 SSD </a:t>
            </a:r>
            <a:r>
              <a:rPr lang="ko-KR" altLang="en-US" sz="1600" b="1" dirty="0" smtClean="0"/>
              <a:t>네트워크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544214"/>
            <a:ext cx="8261133" cy="249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이용한 얼굴 검출 예제 프로그램은 컴퓨터에 연결된 카메라로부터 들어오는 매 프레임마다 얼굴을 검출함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검출된 얼굴 위치에 사각형을 그리는 방식으로 만들어 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카메라로부터 매 프레임을 받아 오기 전에 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카페에서 학습된 모델 파일과 구성 파일을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717035"/>
            <a:ext cx="70850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카페 대신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훈련된 데이터 파일을 사용하고 싶다면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config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내용을 다음과 같이 변경하여 네트워크를 불러옴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사용한 각각의 모델 파일과 구성 파일은 프로그램 실행 폴더에 함께 있어야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&lt;OPENCV-SRC&gt;/samples/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face_detector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폴더에서 미리 사용할 모델 파일과 구성 파일을 프로젝트 폴더 또는 실행 파일이 있는 위치에 복사하기 바람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449681"/>
            <a:ext cx="5524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정상적으로 생성되었다면 이제 카메라 장치를 열어서 매 프레임을 받아 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 프레임을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frame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저장하였다고 가정하고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frame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영상으로부터 네트워크 입력으로 전달할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객체를 생성해야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네트워크 구조에서 입력 영상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300×300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평균값으로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Scalar(104, 177, 123)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사용하였으므로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blobFromImage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인자는 다음과 같이 설정함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만들어진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blob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1×3×300×300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net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입력으로 사용됨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717035"/>
            <a:ext cx="7554913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638747"/>
            <a:ext cx="2616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소스 코드에 의해 생성되는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1×1×N×7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행렬로 구성됨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두개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차원 크기는 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번째 차원 크기는 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번째 차원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검출된 얼굴 후보 영역 개수를 의미함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 얼굴 검출 네트워크는 최대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개까지의 후보 영역을 검출함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출력으로 나온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얼굴 후보 영역 중에서 얼굴일 확률이 높은 영역만 최종 얼굴 영역으로 선택함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1, 2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크기는 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3, 4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차원만 이용하여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행렬을 구성하여 사용하는 것이 간편함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변환하는 소스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 의해 생성되는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N×7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열에는 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저장됨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열에는 얼굴 신뢰도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(confidence)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저장됨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신뢰도는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실수로 저장되며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얼굴일 가능성이 높으면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값이 저장됨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열에는 얼굴 영역 사각형 좌측 상단 꼭지점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(x1,y1)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우측 하단 꼭지점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(x2, y2)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차례대로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사각형 좌표는 영상의 가로와 세로 크기를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정규화하여 저장된 좌표임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픽셀 좌표는 영상의 가로 및 세로 크기를 곱해서 계산해야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각 행은 얼굴 신뢰도가 높은 순서부터 내림차순 정렬되어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매 행을 읽고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중 얼굴 신뢰도가 특정 임계값보다 큰 경우에 대해서만 얼굴이라고 간주함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304" y="2161646"/>
            <a:ext cx="7414972" cy="34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dnnface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 소스 코드는 카메라 입력 영상에서 얼굴을 검출하고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위치를 녹색 사각형으로 표시함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2507288"/>
            <a:ext cx="7971722" cy="3460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16004"/>
            <a:ext cx="8238489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374519" cy="3661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SSD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SSD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얼굴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5" y="1816004"/>
            <a:ext cx="8032076" cy="480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4762</TotalTime>
  <Words>4663</Words>
  <Application>Microsoft Office PowerPoint</Application>
  <PresentationFormat>화면 슬라이드 쇼(4:3)</PresentationFormat>
  <Paragraphs>518</Paragraphs>
  <Slides>103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103</vt:i4>
      </vt:variant>
    </vt:vector>
  </HeadingPairs>
  <TitlesOfParts>
    <vt:vector size="113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16</vt:lpstr>
      <vt:lpstr>PowerPoint 프레젠테이션</vt:lpstr>
      <vt:lpstr>16.1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1. 딥러닝과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2. OpenCV DNN 모듈</vt:lpstr>
      <vt:lpstr>16.2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1. 딥러닝 학습과 OpenCV 실행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2. OpenCV에서 학습된 모델 불러와서 실행하기</vt:lpstr>
      <vt:lpstr>16.3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1. OpenCV와 딥러닝 활용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  <vt:lpstr>2. SSD 얼굴 검출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1011</cp:revision>
  <cp:lastPrinted>2016-08-10T06:58:55Z</cp:lastPrinted>
  <dcterms:created xsi:type="dcterms:W3CDTF">2013-04-05T19:58:06Z</dcterms:created>
  <dcterms:modified xsi:type="dcterms:W3CDTF">2019-04-30T06:27:44Z</dcterms:modified>
</cp:coreProperties>
</file>